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9" r:id="rId3"/>
    <p:sldId id="260" r:id="rId4"/>
    <p:sldId id="270" r:id="rId5"/>
    <p:sldId id="308" r:id="rId6"/>
    <p:sldId id="317" r:id="rId7"/>
    <p:sldId id="318" r:id="rId8"/>
    <p:sldId id="316" r:id="rId9"/>
    <p:sldId id="262" r:id="rId10"/>
    <p:sldId id="309" r:id="rId11"/>
    <p:sldId id="310" r:id="rId12"/>
    <p:sldId id="311" r:id="rId13"/>
    <p:sldId id="312" r:id="rId14"/>
    <p:sldId id="313" r:id="rId15"/>
    <p:sldId id="315" r:id="rId16"/>
    <p:sldId id="314" r:id="rId17"/>
  </p:sldIdLst>
  <p:sldSz cx="9144000" cy="5143500" type="screen16x9"/>
  <p:notesSz cx="6858000" cy="9144000"/>
  <p:embeddedFontLst>
    <p:embeddedFont>
      <p:font typeface="Abhaya Libre" panose="020B0604020202020204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Ubuntu" panose="020B0504030602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C7CACE-A225-4EF2-B123-BB26F968A888}">
  <a:tblStyle styleId="{EFC7CACE-A225-4EF2-B123-BB26F968A8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bfb68ba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9bfb68ba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0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95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11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12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6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57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2206862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2206862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bfb68ba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bfb68ba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9bfb68ba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9bfb68ba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88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12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879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229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bfb68b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bfb68b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2650" y="1265100"/>
            <a:ext cx="8907000" cy="261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92700" y="-373300"/>
            <a:ext cx="4585200" cy="498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878275" y="1407872"/>
            <a:ext cx="4413900" cy="19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rgbClr val="00164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878275" y="3240522"/>
            <a:ext cx="4413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657CA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634900" y="0"/>
            <a:ext cx="4979400" cy="48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-128750" y="382625"/>
            <a:ext cx="5936100" cy="69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09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193775" y="1152475"/>
            <a:ext cx="3861900" cy="3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-27600" y="535000"/>
            <a:ext cx="78879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-128750" y="884150"/>
            <a:ext cx="8557500" cy="337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017750" y="13738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017700" y="22156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flipH="1">
            <a:off x="821260" y="758925"/>
            <a:ext cx="8672400" cy="362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 flipH="1">
            <a:off x="361850" y="1089738"/>
            <a:ext cx="9408600" cy="296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680027" y="3176100"/>
            <a:ext cx="3981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954200" y="1435800"/>
            <a:ext cx="5433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475450" y="0"/>
            <a:ext cx="8165400" cy="48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28750" y="382625"/>
            <a:ext cx="8557500" cy="69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2655025"/>
            <a:ext cx="241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720000" y="3106539"/>
            <a:ext cx="2413800" cy="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3365100" y="2655025"/>
            <a:ext cx="241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3365100" y="3106539"/>
            <a:ext cx="2413800" cy="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4"/>
          </p:nvPr>
        </p:nvSpPr>
        <p:spPr>
          <a:xfrm>
            <a:off x="6010100" y="2655025"/>
            <a:ext cx="241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6010100" y="3106539"/>
            <a:ext cx="2413800" cy="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475450" y="0"/>
            <a:ext cx="8165400" cy="48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-128750" y="382625"/>
            <a:ext cx="8557500" cy="69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1489175" y="5466"/>
            <a:ext cx="6138300" cy="47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-128750" y="388091"/>
            <a:ext cx="8557500" cy="69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0" r:id="rId5"/>
    <p:sldLayoutId id="2147483664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3756752" y="1365367"/>
            <a:ext cx="4672148" cy="19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/>
              <a:t>Sistema de Inventario Farmacéutico</a:t>
            </a:r>
            <a:endParaRPr sz="3600"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3745735" y="3263550"/>
            <a:ext cx="467214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con PHP, Boostrap 4, jQuery y MySQL </a:t>
            </a:r>
            <a:endParaRPr dirty="0"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/>
          <a:srcRect l="53439" r="1165"/>
          <a:stretch/>
        </p:blipFill>
        <p:spPr>
          <a:xfrm>
            <a:off x="715100" y="535000"/>
            <a:ext cx="2774477" cy="407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</a:t>
            </a:r>
            <a:r>
              <a:rPr lang="en" sz="2400" dirty="0"/>
              <a:t>Tabla de Gestión de productos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0CB279-DEC0-42D6-9CA9-EB247B11FC96}"/>
              </a:ext>
            </a:extLst>
          </p:cNvPr>
          <p:cNvSpPr/>
          <p:nvPr/>
        </p:nvSpPr>
        <p:spPr>
          <a:xfrm>
            <a:off x="1200839" y="3216925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tiene un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responsive eliminar los productos vencidos o que no estén en venta.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4876800" y="3216924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la misma tabla se puede agregar inventario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C7BC0F-7B4B-4781-8A35-C555CB9D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7" y="1260074"/>
            <a:ext cx="754655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</a:t>
            </a:r>
            <a:r>
              <a:rPr lang="en" sz="2400" dirty="0"/>
              <a:t>Tabla de Gestión de productos</a:t>
            </a: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5097137" y="3283006"/>
            <a:ext cx="2566699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la misma tabla se puede agregar inventario de productos ya existentes con las fechas de compra, vencimiento y fabricación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1B0A739-0344-4CF2-A028-37999E65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7" y="1260074"/>
            <a:ext cx="7131586" cy="16202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5110C9C-985F-4A88-95D8-9B2DAAC4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07" y="2696957"/>
            <a:ext cx="3132413" cy="1915735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CF44BAF-C30E-4ED7-8558-EAB318FFE585}"/>
              </a:ext>
            </a:extLst>
          </p:cNvPr>
          <p:cNvCxnSpPr/>
          <p:nvPr/>
        </p:nvCxnSpPr>
        <p:spPr>
          <a:xfrm flipH="1" flipV="1">
            <a:off x="1428750" y="1524000"/>
            <a:ext cx="542925" cy="1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54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</a:t>
            </a:r>
            <a:r>
              <a:rPr lang="en" sz="2400" dirty="0"/>
              <a:t>Tabla de Gestión de productos</a:t>
            </a: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5097137" y="3283006"/>
            <a:ext cx="2566699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O eliminar en caso de ser necesario, lo que genera un mensaje de confirmación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6B4EC6-DA89-4493-9CF0-88B8CD7D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60480"/>
            <a:ext cx="7334250" cy="169047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CF44BAF-C30E-4ED7-8558-EAB318FFE585}"/>
              </a:ext>
            </a:extLst>
          </p:cNvPr>
          <p:cNvCxnSpPr>
            <a:cxnSpLocks/>
          </p:cNvCxnSpPr>
          <p:nvPr/>
        </p:nvCxnSpPr>
        <p:spPr>
          <a:xfrm flipV="1">
            <a:off x="1828800" y="1514475"/>
            <a:ext cx="495300" cy="167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1C89B263-06BA-46B3-8384-51F80A4019BD}"/>
              </a:ext>
            </a:extLst>
          </p:cNvPr>
          <p:cNvSpPr/>
          <p:nvPr/>
        </p:nvSpPr>
        <p:spPr>
          <a:xfrm>
            <a:off x="800100" y="2238375"/>
            <a:ext cx="289650" cy="289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72F975E-5C47-40E7-8847-96C1F20C3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50" y="3215854"/>
            <a:ext cx="3315961" cy="9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</a:t>
            </a:r>
            <a:r>
              <a:rPr lang="en" sz="2400" dirty="0"/>
              <a:t>Tabla de Gestión de inventario</a:t>
            </a: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5097137" y="3283006"/>
            <a:ext cx="2566699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tiene un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responsive que muestra todos los productos del inventario y se da la opción de generar un documento </a:t>
            </a:r>
            <a:r>
              <a:rPr lang="es-CO" dirty="0" err="1">
                <a:solidFill>
                  <a:schemeClr val="tx1"/>
                </a:solidFill>
              </a:rPr>
              <a:t>pdf</a:t>
            </a:r>
            <a:r>
              <a:rPr lang="es-CO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0B3183-461C-4DCB-A4F8-7063F2C6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55906"/>
            <a:ext cx="6858000" cy="1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13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Administrador</a:t>
            </a:r>
            <a:r>
              <a:rPr lang="en" sz="3600" dirty="0"/>
              <a:t> – </a:t>
            </a:r>
            <a:r>
              <a:rPr lang="en" sz="2000" dirty="0"/>
              <a:t>Tabla de Gestión de medicamentos vencidos</a:t>
            </a: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2515230" y="3279044"/>
            <a:ext cx="4113538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tiene un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responsive que muestra todos los productos que hayan cumplido la fecha de vencimiento, permitiendo que el administrador elimine el producto o actualice su información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6EB23F-5C96-46E6-8588-9D325AA5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1168208"/>
            <a:ext cx="7820025" cy="19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Administrador</a:t>
            </a:r>
            <a:r>
              <a:rPr lang="en" sz="4400" dirty="0"/>
              <a:t> – </a:t>
            </a:r>
            <a:r>
              <a:rPr lang="en" sz="2800" dirty="0"/>
              <a:t>Tabla de Gestión de Ventas</a:t>
            </a:r>
            <a:endParaRPr sz="4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2515230" y="3279044"/>
            <a:ext cx="4113538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tiene un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responsive que todas las ventas realizadas en un día, también se da la opción de generar un documento </a:t>
            </a:r>
            <a:r>
              <a:rPr lang="es-CO" dirty="0" err="1">
                <a:solidFill>
                  <a:schemeClr val="tx1"/>
                </a:solidFill>
              </a:rPr>
              <a:t>pdf</a:t>
            </a:r>
            <a:r>
              <a:rPr lang="es-CO" dirty="0">
                <a:solidFill>
                  <a:schemeClr val="tx1"/>
                </a:solidFill>
              </a:rPr>
              <a:t> con la misma.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98F1A3-A576-4903-8E3E-A21BE490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84676"/>
            <a:ext cx="6630171" cy="209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3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0;p50">
            <a:extLst>
              <a:ext uri="{FF2B5EF4-FFF2-40B4-BE49-F238E27FC236}">
                <a16:creationId xmlns:a16="http://schemas.microsoft.com/office/drawing/2014/main" id="{035ADFE7-9DB7-4376-88E5-00AADE7A2233}"/>
              </a:ext>
            </a:extLst>
          </p:cNvPr>
          <p:cNvSpPr txBox="1">
            <a:spLocks/>
          </p:cNvSpPr>
          <p:nvPr/>
        </p:nvSpPr>
        <p:spPr>
          <a:xfrm>
            <a:off x="931094" y="1213300"/>
            <a:ext cx="41973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s-CO" dirty="0"/>
              <a:t>Gracias!</a:t>
            </a:r>
          </a:p>
        </p:txBody>
      </p:sp>
      <p:sp>
        <p:nvSpPr>
          <p:cNvPr id="5" name="Google Shape;591;p50">
            <a:extLst>
              <a:ext uri="{FF2B5EF4-FFF2-40B4-BE49-F238E27FC236}">
                <a16:creationId xmlns:a16="http://schemas.microsoft.com/office/drawing/2014/main" id="{C5E39711-8931-46A6-833F-0A9FFA111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8550" y="2771774"/>
            <a:ext cx="3862388" cy="1655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Alguna pregunta?</a:t>
            </a:r>
            <a:endParaRPr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592;p50">
            <a:extLst>
              <a:ext uri="{FF2B5EF4-FFF2-40B4-BE49-F238E27FC236}">
                <a16:creationId xmlns:a16="http://schemas.microsoft.com/office/drawing/2014/main" id="{94C88D0D-58AD-4D44-B86E-1DB0E07D56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0169" r="6619"/>
          <a:stretch/>
        </p:blipFill>
        <p:spPr>
          <a:xfrm>
            <a:off x="5654425" y="535000"/>
            <a:ext cx="2774477" cy="4073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54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-33265" y="3260994"/>
            <a:ext cx="2825564" cy="9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¿Cuál es la </a:t>
            </a:r>
            <a:br>
              <a:rPr lang="en" sz="2800" dirty="0"/>
            </a:br>
            <a:r>
              <a:rPr lang="en" sz="2800" dirty="0"/>
              <a:t>necesidad?</a:t>
            </a:r>
            <a:endParaRPr sz="2800"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2422788" y="990256"/>
            <a:ext cx="5255969" cy="3074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Este sistema se centra en negocios donde los usuarios necesitan de soporte técnico constante, como suele ser una oficina o negocio en los que el uso de la computadora o dispositivos digitales sea cotidiano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dirty="0"/>
              <a:t>Se requiere un sistema que permita almacenar un inventario, lo cual consiste en una comprobación manual de que las cantidades físicas y reales en stock de cada producto coincidan con las cantidades de cada producto registradas en el programa informático de gestión.</a:t>
            </a: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/>
          <a:srcRect l="41845" r="34705" b="40383"/>
          <a:stretch/>
        </p:blipFill>
        <p:spPr>
          <a:xfrm>
            <a:off x="456509" y="736753"/>
            <a:ext cx="1846017" cy="242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870333" y="1097250"/>
            <a:ext cx="5166910" cy="2967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El sistema tendrá un tipo de usuario: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CO" sz="1400" dirty="0"/>
              <a:t>1. Administrador:</a:t>
            </a:r>
          </a:p>
          <a:p>
            <a:pPr marL="457200" lvl="1" indent="0" algn="l"/>
            <a:r>
              <a:rPr lang="es-CO" sz="1400" dirty="0"/>
              <a:t>A. Iniciar sesión en el sistema</a:t>
            </a:r>
          </a:p>
          <a:p>
            <a:pPr marL="457200" lvl="1" indent="0" algn="l"/>
            <a:r>
              <a:rPr lang="es-CO" sz="1400" dirty="0"/>
              <a:t>B. Puede gestionar medicamentos</a:t>
            </a:r>
          </a:p>
          <a:p>
            <a:pPr marL="457200" lvl="1" indent="0" algn="l"/>
            <a:r>
              <a:rPr lang="es-CO" sz="1400" dirty="0"/>
              <a:t>C. Puede gestionar ventas</a:t>
            </a:r>
          </a:p>
          <a:p>
            <a:pPr marL="457200" lvl="1" indent="0" algn="l"/>
            <a:r>
              <a:rPr lang="es-CO" sz="1400" dirty="0"/>
              <a:t>D. Puede generar reportes de las ventas diarias</a:t>
            </a:r>
          </a:p>
          <a:p>
            <a:pPr marL="457200" lvl="1" indent="0" algn="l"/>
            <a:r>
              <a:rPr lang="es-CO" sz="1400" dirty="0"/>
              <a:t>E. Puede generar reportes con la lista de productos en el inventario</a:t>
            </a:r>
          </a:p>
          <a:p>
            <a:pPr marL="800100" lvl="1" indent="-342900" algn="l">
              <a:buFont typeface="+mj-lt"/>
              <a:buAutoNum type="alphaUcPeriod"/>
            </a:pPr>
            <a:endParaRPr lang="es-CO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l="15327" r="39695"/>
          <a:stretch/>
        </p:blipFill>
        <p:spPr>
          <a:xfrm>
            <a:off x="6683969" y="671296"/>
            <a:ext cx="1798374" cy="22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108899A-B618-46BD-9EBF-39C8732C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21" y="3176100"/>
            <a:ext cx="3194149" cy="531900"/>
          </a:xfrm>
        </p:spPr>
        <p:txBody>
          <a:bodyPr/>
          <a:lstStyle/>
          <a:p>
            <a:r>
              <a:rPr lang="es-CO" sz="2400" dirty="0"/>
              <a:t>¿Qué puede hacer un usuario del sistema?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09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Inicio de sesión del sistema</a:t>
            </a:r>
            <a:endParaRPr sz="3200" dirty="0"/>
          </a:p>
        </p:txBody>
      </p:sp>
      <p:sp>
        <p:nvSpPr>
          <p:cNvPr id="449" name="Google Shape;449;p42"/>
          <p:cNvSpPr txBox="1">
            <a:spLocks noGrp="1"/>
          </p:cNvSpPr>
          <p:nvPr>
            <p:ph type="body" idx="1"/>
          </p:nvPr>
        </p:nvSpPr>
        <p:spPr>
          <a:xfrm>
            <a:off x="885302" y="1377109"/>
            <a:ext cx="4643997" cy="917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dk2"/>
                </a:solidFill>
              </a:rPr>
              <a:t>Cualquier administrador puede ingresar al sistema si se ha registrado anteriormente. En caso de no estar registrado puede crear una nueva cuenta con sus datos personales.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 rotWithShape="1">
          <a:blip r:embed="rId3">
            <a:alphaModFix/>
          </a:blip>
          <a:srcRect l="1678" r="58920"/>
          <a:stretch/>
        </p:blipFill>
        <p:spPr>
          <a:xfrm>
            <a:off x="6015875" y="535000"/>
            <a:ext cx="2408125" cy="407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58F3509-7B3A-4482-A7C9-43DE7183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91" y="2449169"/>
            <a:ext cx="2200059" cy="20016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Gestión de Ventas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0CB279-DEC0-42D6-9CA9-EB247B11FC96}"/>
              </a:ext>
            </a:extLst>
          </p:cNvPr>
          <p:cNvSpPr/>
          <p:nvPr/>
        </p:nvSpPr>
        <p:spPr>
          <a:xfrm>
            <a:off x="1200839" y="3216925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la página de bienvenida se tiene dos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que permiten realizar la venta de productos al seleccionar el botón de “venta”.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4876800" y="3216924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el carrito aparecerá los productos seleccionados para la venta, así como su precio unitario y precio total de la venta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245E51-CF7A-42AF-B40A-3336F988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17408"/>
            <a:ext cx="5953125" cy="20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Gestión de Ventas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0CB279-DEC0-42D6-9CA9-EB247B11FC96}"/>
              </a:ext>
            </a:extLst>
          </p:cNvPr>
          <p:cNvSpPr/>
          <p:nvPr/>
        </p:nvSpPr>
        <p:spPr>
          <a:xfrm>
            <a:off x="1200839" y="3216925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la página de bienvenida se tiene dos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que permiten realizar la venta de productos al seleccionar el botón de “venta”.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4876800" y="3216924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el carrito aparecerá los productos seleccionados para la venta, así como su precio unitario y precio total de la venta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245E51-CF7A-42AF-B40A-3336F988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17408"/>
            <a:ext cx="5953125" cy="20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Gestión de Ventas</a:t>
            </a: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853351" y="3382023"/>
            <a:ext cx="3204300" cy="1145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Al confirmar la venta se genera un mensaje de confirmación al administrador y una confirmación de la transacción.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245E51-CF7A-42AF-B40A-3336F9882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5"/>
          <a:stretch/>
        </p:blipFill>
        <p:spPr>
          <a:xfrm>
            <a:off x="720000" y="1150116"/>
            <a:ext cx="3034575" cy="20995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F6AFA9-246F-4871-9A14-E5F0A196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49556"/>
            <a:ext cx="3481387" cy="10779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DE7116-96AF-4E89-91B4-BA626E43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213" y="1535057"/>
            <a:ext cx="3694174" cy="107799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9E25DA8-A609-47F0-8ECC-DC9C59B994A8}"/>
              </a:ext>
            </a:extLst>
          </p:cNvPr>
          <p:cNvCxnSpPr>
            <a:stCxn id="8" idx="1"/>
          </p:cNvCxnSpPr>
          <p:nvPr/>
        </p:nvCxnSpPr>
        <p:spPr>
          <a:xfrm flipH="1">
            <a:off x="3381375" y="2074054"/>
            <a:ext cx="977838" cy="49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238870C-DCF3-4FF9-BCCF-19CFEB8F0438}"/>
              </a:ext>
            </a:extLst>
          </p:cNvPr>
          <p:cNvCxnSpPr/>
          <p:nvPr/>
        </p:nvCxnSpPr>
        <p:spPr>
          <a:xfrm flipH="1" flipV="1">
            <a:off x="5772150" y="2430398"/>
            <a:ext cx="190500" cy="101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3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</a:t>
            </a:r>
            <a:r>
              <a:rPr lang="en" sz="2400" dirty="0"/>
              <a:t>Tabla de Gestión de productos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0CB279-DEC0-42D6-9CA9-EB247B11FC96}"/>
              </a:ext>
            </a:extLst>
          </p:cNvPr>
          <p:cNvSpPr/>
          <p:nvPr/>
        </p:nvSpPr>
        <p:spPr>
          <a:xfrm>
            <a:off x="1200839" y="3216925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tiene un </a:t>
            </a:r>
            <a:r>
              <a:rPr lang="es-CO" dirty="0" err="1">
                <a:solidFill>
                  <a:schemeClr val="tx1"/>
                </a:solidFill>
              </a:rPr>
              <a:t>datatable</a:t>
            </a:r>
            <a:r>
              <a:rPr lang="es-CO" dirty="0">
                <a:solidFill>
                  <a:schemeClr val="tx1"/>
                </a:solidFill>
              </a:rPr>
              <a:t> responsive para visualizar los datos de los productos que se agregan al sistema.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64B82C-15C4-4343-9001-59F65137AA23}"/>
              </a:ext>
            </a:extLst>
          </p:cNvPr>
          <p:cNvSpPr/>
          <p:nvPr/>
        </p:nvSpPr>
        <p:spPr>
          <a:xfrm>
            <a:off x="4876800" y="3216924"/>
            <a:ext cx="3371161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En la misma tabla se permite editar los datos de los productos para realizar una actualización de la información.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32E819-0E1C-4C5B-8A81-5CB60FC9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289421"/>
            <a:ext cx="7563553" cy="17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0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Administrador – Gestión de productos</a:t>
            </a:r>
            <a:endParaRPr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DED9A1E6-A9DF-4631-B97F-C7FE5991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39" y="2933967"/>
            <a:ext cx="2306908" cy="16472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F849A6-4AC3-4D2F-8252-98278893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91408"/>
            <a:ext cx="7205031" cy="1647234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B3FB26A-38A9-45DA-9801-69829E9345B1}"/>
              </a:ext>
            </a:extLst>
          </p:cNvPr>
          <p:cNvCxnSpPr>
            <a:cxnSpLocks/>
          </p:cNvCxnSpPr>
          <p:nvPr/>
        </p:nvCxnSpPr>
        <p:spPr>
          <a:xfrm flipH="1" flipV="1">
            <a:off x="1498294" y="1542361"/>
            <a:ext cx="116497" cy="139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EF7DA67B-7223-488E-AC44-3E908AFAEFB1}"/>
              </a:ext>
            </a:extLst>
          </p:cNvPr>
          <p:cNvSpPr/>
          <p:nvPr/>
        </p:nvSpPr>
        <p:spPr>
          <a:xfrm>
            <a:off x="5097137" y="3283006"/>
            <a:ext cx="2566699" cy="120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tiene un botón para agregar productos con sus datos correspondientes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nomy Sectors in Germany Thesis by Slidesgo">
  <a:themeElements>
    <a:clrScheme name="Simple Light">
      <a:dk1>
        <a:srgbClr val="05004D"/>
      </a:dk1>
      <a:lt1>
        <a:srgbClr val="EFF8FF"/>
      </a:lt1>
      <a:dk2>
        <a:srgbClr val="657CA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57C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Microsoft Office PowerPoint</Application>
  <PresentationFormat>Presentación en pantalla (16:9)</PresentationFormat>
  <Paragraphs>44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Ubuntu</vt:lpstr>
      <vt:lpstr>Abhaya Libre</vt:lpstr>
      <vt:lpstr>Bebas Neue</vt:lpstr>
      <vt:lpstr>Anaheim</vt:lpstr>
      <vt:lpstr>Arial</vt:lpstr>
      <vt:lpstr>Economy Sectors in Germany Thesis by Slidesgo</vt:lpstr>
      <vt:lpstr>Sistema de Inventario Farmacéutico</vt:lpstr>
      <vt:lpstr>¿Cuál es la  necesidad?</vt:lpstr>
      <vt:lpstr>¿Qué puede hacer un usuario del sistema?</vt:lpstr>
      <vt:lpstr>Inicio de sesión del sistema</vt:lpstr>
      <vt:lpstr>Administrador – Gestión de Ventas</vt:lpstr>
      <vt:lpstr>Administrador – Gestión de Ventas</vt:lpstr>
      <vt:lpstr>Administrador – Gestión de Ventas</vt:lpstr>
      <vt:lpstr>Administrador – Tabla de Gestión de productos</vt:lpstr>
      <vt:lpstr>Administrador – Gestión de productos</vt:lpstr>
      <vt:lpstr>Administrador – Tabla de Gestión de productos</vt:lpstr>
      <vt:lpstr>Administrador – Tabla de Gestión de productos</vt:lpstr>
      <vt:lpstr>Administrador – Tabla de Gestión de productos</vt:lpstr>
      <vt:lpstr>Administrador – Tabla de Gestión de inventario</vt:lpstr>
      <vt:lpstr>Administrador – Tabla de Gestión de medicamentos vencidos</vt:lpstr>
      <vt:lpstr>Administrador – Tabla de Gestión de Ventas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Inventario Farmacéutico</dc:title>
  <dc:creator>Personal</dc:creator>
  <cp:lastModifiedBy>TATIANA ELIZABETH SÁNCHEZ SANIN</cp:lastModifiedBy>
  <cp:revision>1</cp:revision>
  <dcterms:modified xsi:type="dcterms:W3CDTF">2022-03-21T21:25:09Z</dcterms:modified>
</cp:coreProperties>
</file>